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4"/>
  </p:normalViewPr>
  <p:slideViewPr>
    <p:cSldViewPr snapToGrid="0" snapToObjects="1">
      <p:cViewPr>
        <p:scale>
          <a:sx n="85" d="100"/>
          <a:sy n="85" d="100"/>
        </p:scale>
        <p:origin x="-1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.%20Hudson\0115\&#24037;&#20316;&#31807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24037;&#20316;&#31807;1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.%20Hudson\0115\&#24037;&#20316;&#31807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23384390391213"/>
          <c:y val="0.0510006658928661"/>
          <c:w val="0.896957434233937"/>
          <c:h val="0.742049524922876"/>
        </c:manualLayout>
      </c:layout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Twitter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Sheet3!$A$2:$A$6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Q2 2013</c:v>
                </c:pt>
              </c:strCache>
            </c:strRef>
          </c:cat>
          <c:val>
            <c:numRef>
              <c:f>Sheet3!$B$2:$B$6</c:f>
              <c:numCache>
                <c:formatCode>General</c:formatCode>
                <c:ptCount val="5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Facebook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star"/>
            <c:size val="5"/>
            <c:spPr>
              <a:noFill/>
              <a:ln>
                <a:solidFill>
                  <a:schemeClr val="tx1"/>
                </a:solidFill>
              </a:ln>
            </c:spPr>
          </c:marker>
          <c:cat>
            <c:strRef>
              <c:f>Sheet3!$A$2:$A$6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Q2 2013</c:v>
                </c:pt>
              </c:strCache>
            </c:strRef>
          </c:cat>
          <c:val>
            <c:numRef>
              <c:f>Sheet3!$C$2:$C$6</c:f>
              <c:numCache>
                <c:formatCode>General</c:formatCode>
                <c:ptCount val="5"/>
                <c:pt idx="0">
                  <c:v>0.01</c:v>
                </c:pt>
                <c:pt idx="1">
                  <c:v>0.16</c:v>
                </c:pt>
                <c:pt idx="2">
                  <c:v>0.22</c:v>
                </c:pt>
                <c:pt idx="3">
                  <c:v>0.05</c:v>
                </c:pt>
                <c:pt idx="4">
                  <c:v>0.17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Email</c:v>
                </c:pt>
              </c:strCache>
            </c:strRef>
          </c:tx>
          <c:spPr>
            <a:ln w="9525">
              <a:solidFill>
                <a:schemeClr val="tx1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tx1"/>
              </a:solidFill>
              <a:ln w="22225">
                <a:solidFill>
                  <a:schemeClr val="tx1"/>
                </a:solidFill>
                <a:prstDash val="solid"/>
              </a:ln>
            </c:spPr>
          </c:marker>
          <c:cat>
            <c:strRef>
              <c:f>Sheet3!$A$2:$A$6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Q2 2013</c:v>
                </c:pt>
              </c:strCache>
            </c:strRef>
          </c:cat>
          <c:val>
            <c:numRef>
              <c:f>Sheet3!$D$2:$D$6</c:f>
              <c:numCache>
                <c:formatCode>General</c:formatCode>
                <c:ptCount val="5"/>
                <c:pt idx="0">
                  <c:v>0.88</c:v>
                </c:pt>
                <c:pt idx="1">
                  <c:v>0.75</c:v>
                </c:pt>
                <c:pt idx="2">
                  <c:v>2.64</c:v>
                </c:pt>
                <c:pt idx="3">
                  <c:v>5.34</c:v>
                </c:pt>
                <c:pt idx="4">
                  <c:v>6.84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Sheet3!$E$1</c:f>
              <c:strCache>
                <c:ptCount val="1"/>
                <c:pt idx="0">
                  <c:v>Organic search</c:v>
                </c:pt>
              </c:strCache>
            </c:strRef>
          </c:tx>
          <c:spPr>
            <a:ln w="9525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x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Sheet3!$A$2:$A$6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Q2 2013</c:v>
                </c:pt>
              </c:strCache>
            </c:strRef>
          </c:cat>
          <c:val>
            <c:numRef>
              <c:f>Sheet3!$E$2:$E$6</c:f>
              <c:numCache>
                <c:formatCode>General</c:formatCode>
                <c:ptCount val="5"/>
                <c:pt idx="0">
                  <c:v>10.35</c:v>
                </c:pt>
                <c:pt idx="1">
                  <c:v>13.14</c:v>
                </c:pt>
                <c:pt idx="2">
                  <c:v>15.05</c:v>
                </c:pt>
                <c:pt idx="3">
                  <c:v>16.22</c:v>
                </c:pt>
                <c:pt idx="4">
                  <c:v>15.81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5018984"/>
        <c:axId val="-2027151512"/>
      </c:lineChart>
      <c:catAx>
        <c:axId val="-2075018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27151512"/>
        <c:crosses val="autoZero"/>
        <c:auto val="1"/>
        <c:lblAlgn val="ctr"/>
        <c:lblOffset val="100"/>
        <c:noMultiLvlLbl val="0"/>
      </c:catAx>
      <c:valAx>
        <c:axId val="-2027151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075018984"/>
        <c:crosses val="autoZero"/>
        <c:crossBetween val="between"/>
      </c:valAx>
      <c:spPr>
        <a:noFill/>
      </c:spPr>
    </c:plotArea>
    <c:legend>
      <c:legendPos val="b"/>
      <c:layout/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Sheet2!$A$2:$A$4</c:f>
              <c:strCache>
                <c:ptCount val="3"/>
                <c:pt idx="0">
                  <c:v>U.S. Online Travelers</c:v>
                </c:pt>
                <c:pt idx="1">
                  <c:v>Day Skiers</c:v>
                </c:pt>
                <c:pt idx="2">
                  <c:v>Ski Travelers</c:v>
                </c:pt>
              </c:strCache>
            </c:strRef>
          </c:cat>
          <c:val>
            <c:numRef>
              <c:f>Sheet2!$B$2:$B$4</c:f>
              <c:numCache>
                <c:formatCode>0%</c:formatCode>
                <c:ptCount val="3"/>
                <c:pt idx="0">
                  <c:v>0.64</c:v>
                </c:pt>
                <c:pt idx="1">
                  <c:v>0.76</c:v>
                </c:pt>
                <c:pt idx="2">
                  <c:v>0.82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Sheet2!$A$2:$A$4</c:f>
              <c:strCache>
                <c:ptCount val="3"/>
                <c:pt idx="0">
                  <c:v>U.S. Online Travelers</c:v>
                </c:pt>
                <c:pt idx="1">
                  <c:v>Day Skiers</c:v>
                </c:pt>
                <c:pt idx="2">
                  <c:v>Ski Travelers</c:v>
                </c:pt>
              </c:strCache>
            </c:strRef>
          </c:cat>
          <c:val>
            <c:numRef>
              <c:f>Sheet2!$C$2:$C$4</c:f>
              <c:numCache>
                <c:formatCode>0%</c:formatCode>
                <c:ptCount val="3"/>
                <c:pt idx="0">
                  <c:v>0.31</c:v>
                </c:pt>
                <c:pt idx="1">
                  <c:v>0.48</c:v>
                </c:pt>
                <c:pt idx="2">
                  <c:v>0.55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7083160"/>
        <c:axId val="-2029379064"/>
      </c:barChart>
      <c:catAx>
        <c:axId val="-2027083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9379064"/>
        <c:crosses val="autoZero"/>
        <c:auto val="1"/>
        <c:lblAlgn val="ctr"/>
        <c:lblOffset val="100"/>
        <c:noMultiLvlLbl val="0"/>
      </c:catAx>
      <c:valAx>
        <c:axId val="-20293790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27083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6365048118985"/>
          <c:y val="0.115740740740741"/>
          <c:w val="0.358381014873141"/>
          <c:h val="0.08933180227471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3924852313815"/>
          <c:y val="0.054269904916239"/>
          <c:w val="0.536576622612439"/>
          <c:h val="0.7823005114051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 have already done it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Check in on location-based social networks</c:v>
                </c:pt>
                <c:pt idx="1">
                  <c:v>Purchase lift tickets</c:v>
                </c:pt>
                <c:pt idx="2">
                  <c:v>Book flights or hotels</c:v>
                </c:pt>
                <c:pt idx="3">
                  <c:v>Search for flights/hotels</c:v>
                </c:pt>
                <c:pt idx="4">
                  <c:v>Chat online with friends</c:v>
                </c:pt>
                <c:pt idx="5">
                  <c:v>Look for deals on local dining/shopping/activities</c:v>
                </c:pt>
                <c:pt idx="6">
                  <c:v>Search for local activities (not ski-related)</c:v>
                </c:pt>
                <c:pt idx="7">
                  <c:v>Connect w/friends through social networks</c:v>
                </c:pt>
                <c:pt idx="8">
                  <c:v>Check what lifts are open</c:v>
                </c:pt>
                <c:pt idx="9">
                  <c:v>Post messages/media on social networks</c:v>
                </c:pt>
                <c:pt idx="10">
                  <c:v>Find nearby restaurants/bars</c:v>
                </c:pt>
                <c:pt idx="11">
                  <c:v>Check ski conditions</c:v>
                </c:pt>
                <c:pt idx="12">
                  <c:v>Get maps and directions</c:v>
                </c:pt>
                <c:pt idx="13">
                  <c:v>Check email</c:v>
                </c:pt>
                <c:pt idx="14">
                  <c:v>Look up the weather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31.0</c:v>
                </c:pt>
                <c:pt idx="1">
                  <c:v>33.0</c:v>
                </c:pt>
                <c:pt idx="2">
                  <c:v>46.0</c:v>
                </c:pt>
                <c:pt idx="3">
                  <c:v>57.0</c:v>
                </c:pt>
                <c:pt idx="4">
                  <c:v>57.0</c:v>
                </c:pt>
                <c:pt idx="5">
                  <c:v>63.0</c:v>
                </c:pt>
                <c:pt idx="6">
                  <c:v>63.0</c:v>
                </c:pt>
                <c:pt idx="7">
                  <c:v>63.5</c:v>
                </c:pt>
                <c:pt idx="8">
                  <c:v>65.0</c:v>
                </c:pt>
                <c:pt idx="9">
                  <c:v>65.5</c:v>
                </c:pt>
                <c:pt idx="10">
                  <c:v>73.0</c:v>
                </c:pt>
                <c:pt idx="11">
                  <c:v>81.0</c:v>
                </c:pt>
                <c:pt idx="12">
                  <c:v>82.0</c:v>
                </c:pt>
                <c:pt idx="13">
                  <c:v>85.0</c:v>
                </c:pt>
                <c:pt idx="14">
                  <c:v>87.0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I plan to do it in the next 1-2 years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Check in on location-based social networks</c:v>
                </c:pt>
                <c:pt idx="1">
                  <c:v>Purchase lift tickets</c:v>
                </c:pt>
                <c:pt idx="2">
                  <c:v>Book flights or hotels</c:v>
                </c:pt>
                <c:pt idx="3">
                  <c:v>Search for flights/hotels</c:v>
                </c:pt>
                <c:pt idx="4">
                  <c:v>Chat online with friends</c:v>
                </c:pt>
                <c:pt idx="5">
                  <c:v>Look for deals on local dining/shopping/activities</c:v>
                </c:pt>
                <c:pt idx="6">
                  <c:v>Search for local activities (not ski-related)</c:v>
                </c:pt>
                <c:pt idx="7">
                  <c:v>Connect w/friends through social networks</c:v>
                </c:pt>
                <c:pt idx="8">
                  <c:v>Check what lifts are open</c:v>
                </c:pt>
                <c:pt idx="9">
                  <c:v>Post messages/media on social networks</c:v>
                </c:pt>
                <c:pt idx="10">
                  <c:v>Find nearby restaurants/bars</c:v>
                </c:pt>
                <c:pt idx="11">
                  <c:v>Check ski conditions</c:v>
                </c:pt>
                <c:pt idx="12">
                  <c:v>Get maps and directions</c:v>
                </c:pt>
                <c:pt idx="13">
                  <c:v>Check email</c:v>
                </c:pt>
                <c:pt idx="14">
                  <c:v>Look up the weather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14.0</c:v>
                </c:pt>
                <c:pt idx="1">
                  <c:v>35.0</c:v>
                </c:pt>
                <c:pt idx="2">
                  <c:v>26.0</c:v>
                </c:pt>
                <c:pt idx="3">
                  <c:v>21.0</c:v>
                </c:pt>
                <c:pt idx="4">
                  <c:v>10.0</c:v>
                </c:pt>
                <c:pt idx="5">
                  <c:v>22.0</c:v>
                </c:pt>
                <c:pt idx="6">
                  <c:v>22.0</c:v>
                </c:pt>
                <c:pt idx="7">
                  <c:v>13.5</c:v>
                </c:pt>
                <c:pt idx="8">
                  <c:v>21.0</c:v>
                </c:pt>
                <c:pt idx="9">
                  <c:v>12.5</c:v>
                </c:pt>
                <c:pt idx="10">
                  <c:v>15.0</c:v>
                </c:pt>
                <c:pt idx="11">
                  <c:v>13.5</c:v>
                </c:pt>
                <c:pt idx="12">
                  <c:v>11.5</c:v>
                </c:pt>
                <c:pt idx="13">
                  <c:v>8.0</c:v>
                </c:pt>
                <c:pt idx="14">
                  <c:v>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0445192"/>
        <c:axId val="-2029810920"/>
      </c:barChart>
      <c:catAx>
        <c:axId val="2070445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029810920"/>
        <c:crosses val="autoZero"/>
        <c:auto val="1"/>
        <c:lblAlgn val="ctr"/>
        <c:lblOffset val="100"/>
        <c:noMultiLvlLbl val="0"/>
      </c:catAx>
      <c:valAx>
        <c:axId val="-2029810920"/>
        <c:scaling>
          <c:orientation val="minMax"/>
          <c:max val="100.0"/>
        </c:scaling>
        <c:delete val="0"/>
        <c:axPos val="b"/>
        <c:numFmt formatCode="General" sourceLinked="1"/>
        <c:majorTickMark val="out"/>
        <c:minorTickMark val="none"/>
        <c:tickLblPos val="nextTo"/>
        <c:crossAx val="2070445192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394300203624989"/>
          <c:y val="0.913549530535487"/>
          <c:w val="0.595220774394351"/>
          <c:h val="0.0658319127634819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C4D7-30C4-B041-9D7E-FF5EC9D31BE2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6765-A1AC-104C-8D9F-D513BD69E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9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C4D7-30C4-B041-9D7E-FF5EC9D31BE2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6765-A1AC-104C-8D9F-D513BD69E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9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C4D7-30C4-B041-9D7E-FF5EC9D31BE2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6765-A1AC-104C-8D9F-D513BD69E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43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C4D7-30C4-B041-9D7E-FF5EC9D31BE2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6765-A1AC-104C-8D9F-D513BD69E1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3994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C4D7-30C4-B041-9D7E-FF5EC9D31BE2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6765-A1AC-104C-8D9F-D513BD69E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57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C4D7-30C4-B041-9D7E-FF5EC9D31BE2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6765-A1AC-104C-8D9F-D513BD69E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10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C4D7-30C4-B041-9D7E-FF5EC9D31BE2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6765-A1AC-104C-8D9F-D513BD69E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23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C4D7-30C4-B041-9D7E-FF5EC9D31BE2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6765-A1AC-104C-8D9F-D513BD69E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02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C4D7-30C4-B041-9D7E-FF5EC9D31BE2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6765-A1AC-104C-8D9F-D513BD69E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C4D7-30C4-B041-9D7E-FF5EC9D31BE2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6765-A1AC-104C-8D9F-D513BD69E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C4D7-30C4-B041-9D7E-FF5EC9D31BE2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6765-A1AC-104C-8D9F-D513BD69E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C4D7-30C4-B041-9D7E-FF5EC9D31BE2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6765-A1AC-104C-8D9F-D513BD69E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5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C4D7-30C4-B041-9D7E-FF5EC9D31BE2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6765-A1AC-104C-8D9F-D513BD69E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2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C4D7-30C4-B041-9D7E-FF5EC9D31BE2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6765-A1AC-104C-8D9F-D513BD69E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3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C4D7-30C4-B041-9D7E-FF5EC9D31BE2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6765-A1AC-104C-8D9F-D513BD69E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9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C4D7-30C4-B041-9D7E-FF5EC9D31BE2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6765-A1AC-104C-8D9F-D513BD69E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3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C4D7-30C4-B041-9D7E-FF5EC9D31BE2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6765-A1AC-104C-8D9F-D513BD69E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3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CD5C4D7-30C4-B041-9D7E-FF5EC9D31BE2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326765-A1AC-104C-8D9F-D513BD69E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8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Courier New" charset="0"/>
        <a:buChar char="o"/>
        <a:defRPr sz="2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4951" y="4275348"/>
            <a:ext cx="359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  <a:ea typeface="+mj-ea"/>
                <a:cs typeface="+mj-cs"/>
              </a:rPr>
              <a:t>Simon</a:t>
            </a:r>
            <a:r>
              <a:rPr lang="en-US" dirty="0" smtClean="0"/>
              <a:t> </a:t>
            </a:r>
            <a:r>
              <a:rPr lang="en-US" sz="3600" b="1" dirty="0">
                <a:latin typeface="+mj-lt"/>
                <a:ea typeface="+mj-ea"/>
                <a:cs typeface="+mj-cs"/>
              </a:rPr>
              <a:t>Hudson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99890"/>
            <a:ext cx="7773338" cy="1258133"/>
          </a:xfrm>
        </p:spPr>
        <p:txBody>
          <a:bodyPr>
            <a:normAutofit fontScale="90000"/>
          </a:bodyPr>
          <a:lstStyle/>
          <a:p>
            <a:r>
              <a:rPr lang="en-CA" sz="4000" b="1" cap="none" dirty="0" smtClean="0"/>
              <a:t>Chapter </a:t>
            </a:r>
            <a:r>
              <a:rPr lang="en-US" altLang="zh-CN" sz="4000" b="1" cap="none" dirty="0" smtClean="0"/>
              <a:t>8</a:t>
            </a:r>
            <a:r>
              <a:rPr lang="en-CA" sz="4000" b="1" cap="none" dirty="0" smtClean="0"/>
              <a:t> </a:t>
            </a:r>
            <a:r>
              <a:rPr lang="en-US" sz="4000" cap="none" dirty="0" smtClean="0"/>
              <a:t/>
            </a:r>
            <a:br>
              <a:rPr lang="en-US" sz="4000" cap="none" dirty="0" smtClean="0"/>
            </a:br>
            <a:r>
              <a:rPr lang="en-CA" sz="4000" b="1" cap="none" dirty="0" smtClean="0"/>
              <a:t>The Impact Of Technology </a:t>
            </a:r>
            <a:r>
              <a:rPr lang="zh-CN" altLang="en-US" sz="4000" b="1" cap="none" dirty="0" smtClean="0"/>
              <a:t/>
            </a:r>
            <a:br>
              <a:rPr lang="zh-CN" altLang="en-US" sz="4000" b="1" cap="none" dirty="0" smtClean="0"/>
            </a:br>
            <a:r>
              <a:rPr lang="en-CA" sz="4000" b="1" cap="none" dirty="0" smtClean="0"/>
              <a:t>On Winter Sport Tourism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26" y="1458024"/>
            <a:ext cx="5514915" cy="5399976"/>
          </a:xfrm>
        </p:spPr>
      </p:pic>
    </p:spTree>
    <p:extLst>
      <p:ext uri="{BB962C8B-B14F-4D97-AF65-F5344CB8AC3E}">
        <p14:creationId xmlns:p14="http://schemas.microsoft.com/office/powerpoint/2010/main" val="152418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Smartphone and tablet ownership by traveler and skier type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图表 2"/>
          <p:cNvGraphicFramePr/>
          <p:nvPr>
            <p:extLst>
              <p:ext uri="{D42A27DB-BD31-4B8C-83A1-F6EECF244321}">
                <p14:modId xmlns:p14="http://schemas.microsoft.com/office/powerpoint/2010/main" val="932394487"/>
              </p:ext>
            </p:extLst>
          </p:nvPr>
        </p:nvGraphicFramePr>
        <p:xfrm>
          <a:off x="1674421" y="2367093"/>
          <a:ext cx="6258296" cy="357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142551" y="6226624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effectLst/>
                <a:latin typeface="Times New Roman" charset="0"/>
                <a:ea typeface="Calibri" charset="0"/>
              </a:rPr>
              <a:t>Source: </a:t>
            </a:r>
            <a:r>
              <a:rPr lang="en-CA" dirty="0" err="1" smtClean="0">
                <a:effectLst/>
                <a:latin typeface="Times New Roman" charset="0"/>
                <a:ea typeface="Calibri" charset="0"/>
              </a:rPr>
              <a:t>Phocuswright</a:t>
            </a:r>
            <a:r>
              <a:rPr lang="en-CA" dirty="0" smtClean="0">
                <a:effectLst/>
                <a:latin typeface="Times New Roman" charset="0"/>
                <a:ea typeface="Calibri" charset="0"/>
              </a:rPr>
              <a:t>, 2013, p. 13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8518"/>
            <a:ext cx="8858992" cy="1596177"/>
          </a:xfrm>
        </p:spPr>
        <p:txBody>
          <a:bodyPr/>
          <a:lstStyle/>
          <a:p>
            <a:r>
              <a:rPr lang="en-CA" dirty="0"/>
              <a:t>Previous and planned use of mobile services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56730905"/>
              </p:ext>
            </p:extLst>
          </p:nvPr>
        </p:nvGraphicFramePr>
        <p:xfrm>
          <a:off x="685330" y="1973035"/>
          <a:ext cx="7772870" cy="434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391932" y="6317672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effectLst/>
                <a:latin typeface="Times New Roman" charset="0"/>
                <a:ea typeface="Calibri" charset="0"/>
              </a:rPr>
              <a:t>Source: </a:t>
            </a:r>
            <a:r>
              <a:rPr lang="en-CA" dirty="0" err="1" smtClean="0">
                <a:effectLst/>
                <a:latin typeface="Times New Roman" charset="0"/>
                <a:ea typeface="Calibri" charset="0"/>
              </a:rPr>
              <a:t>Phocuswright</a:t>
            </a:r>
            <a:r>
              <a:rPr lang="en-CA" dirty="0" smtClean="0">
                <a:effectLst/>
                <a:latin typeface="Times New Roman" charset="0"/>
                <a:ea typeface="Calibri" charset="0"/>
              </a:rPr>
              <a:t>, 2013, p. 15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3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impact of technology on operations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RFID </a:t>
            </a:r>
            <a:r>
              <a:rPr lang="en-CA" dirty="0" smtClean="0"/>
              <a:t>technology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ski</a:t>
            </a:r>
            <a:r>
              <a:rPr lang="zh-CN" altLang="en-US" dirty="0" smtClean="0"/>
              <a:t> </a:t>
            </a:r>
            <a:r>
              <a:rPr lang="en-US" altLang="zh-CN" dirty="0" smtClean="0"/>
              <a:t>lift</a:t>
            </a:r>
            <a:endParaRPr lang="zh-CN" altLang="en-US" dirty="0" smtClean="0"/>
          </a:p>
          <a:p>
            <a:r>
              <a:rPr lang="en-US" altLang="zh-CN" dirty="0" smtClean="0"/>
              <a:t>Tracking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technology: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assist</a:t>
            </a:r>
            <a:r>
              <a:rPr lang="zh-CN" altLang="en-US" dirty="0" smtClean="0"/>
              <a:t> </a:t>
            </a:r>
            <a:r>
              <a:rPr lang="en-US" altLang="zh-CN" dirty="0" smtClean="0"/>
              <a:t>safety</a:t>
            </a:r>
            <a:endParaRPr lang="zh-CN" altLang="en-US" dirty="0" smtClean="0"/>
          </a:p>
          <a:p>
            <a:r>
              <a:rPr lang="en-US" altLang="zh-CN" dirty="0" smtClean="0"/>
              <a:t>Mobile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applications</a:t>
            </a:r>
            <a:endParaRPr lang="zh-CN" altLang="en-US" dirty="0" smtClean="0"/>
          </a:p>
          <a:p>
            <a:r>
              <a:rPr lang="en-US" altLang="zh-CN" dirty="0" smtClean="0"/>
              <a:t>Snowmaking</a:t>
            </a:r>
            <a:endParaRPr lang="zh-CN" alt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33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impact of technology on 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CA" dirty="0" smtClean="0"/>
              <a:t>clothing </a:t>
            </a:r>
            <a:r>
              <a:rPr lang="en-CA" dirty="0"/>
              <a:t>and equipment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S</a:t>
            </a:r>
            <a:r>
              <a:rPr lang="en-CA" dirty="0" err="1" smtClean="0"/>
              <a:t>ki</a:t>
            </a:r>
            <a:r>
              <a:rPr lang="en-CA" dirty="0" smtClean="0"/>
              <a:t> </a:t>
            </a:r>
            <a:r>
              <a:rPr lang="en-CA" dirty="0"/>
              <a:t>design </a:t>
            </a:r>
            <a:r>
              <a:rPr lang="en-CA" dirty="0" smtClean="0"/>
              <a:t>innovations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CA" dirty="0" smtClean="0"/>
              <a:t>with </a:t>
            </a:r>
            <a:r>
              <a:rPr lang="en-CA" dirty="0"/>
              <a:t>refinements in materials, size, shape and weight leading to today’s rocker hybrids.</a:t>
            </a:r>
            <a:endParaRPr lang="zh-CN" altLang="en-US" dirty="0" smtClean="0"/>
          </a:p>
          <a:p>
            <a:r>
              <a:rPr lang="en-US" altLang="zh-CN" dirty="0" smtClean="0"/>
              <a:t>T</a:t>
            </a:r>
            <a:r>
              <a:rPr lang="en-US" dirty="0" smtClean="0"/>
              <a:t>he</a:t>
            </a:r>
            <a:r>
              <a:rPr lang="en-US" dirty="0"/>
              <a:t> integration use of wearable technologies to monitor and track health and </a:t>
            </a:r>
            <a:r>
              <a:rPr lang="en-US" dirty="0" smtClean="0"/>
              <a:t>performance</a:t>
            </a:r>
            <a:r>
              <a:rPr lang="en-US" altLang="zh-CN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study: Technology woven into the DNA at Vail Resorts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S</a:t>
            </a:r>
            <a:r>
              <a:rPr lang="en-CA" dirty="0" smtClean="0"/>
              <a:t>mart </a:t>
            </a:r>
            <a:r>
              <a:rPr lang="en-CA" dirty="0"/>
              <a:t>card </a:t>
            </a:r>
            <a:r>
              <a:rPr lang="en-CA" dirty="0" smtClean="0"/>
              <a:t>technology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CA" dirty="0"/>
              <a:t>Express Ticketing</a:t>
            </a:r>
            <a:r>
              <a:rPr lang="en-US" dirty="0"/>
              <a:t> </a:t>
            </a:r>
            <a:endParaRPr lang="zh-CN" altLang="en-US" dirty="0" smtClean="0"/>
          </a:p>
          <a:p>
            <a:r>
              <a:rPr lang="en-CA" dirty="0"/>
              <a:t>Epicmix </a:t>
            </a:r>
            <a:r>
              <a:rPr lang="en-CA" dirty="0" smtClean="0"/>
              <a:t>card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CA" dirty="0" smtClean="0"/>
              <a:t>hard </a:t>
            </a:r>
            <a:r>
              <a:rPr lang="en-CA" dirty="0"/>
              <a:t>card </a:t>
            </a:r>
            <a:r>
              <a:rPr lang="en-CA" dirty="0" smtClean="0"/>
              <a:t>media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70" y="3586058"/>
            <a:ext cx="4363730" cy="32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6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Topics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8458670" cy="3424107"/>
          </a:xfrm>
        </p:spPr>
        <p:txBody>
          <a:bodyPr>
            <a:normAutofit fontScale="92500"/>
          </a:bodyPr>
          <a:lstStyle/>
          <a:p>
            <a:pPr>
              <a:buFont typeface="Courier New" charset="0"/>
              <a:buChar char="o"/>
            </a:pPr>
            <a:r>
              <a:rPr lang="en-CA" dirty="0"/>
              <a:t>The impact of technology on marketing </a:t>
            </a:r>
            <a:r>
              <a:rPr lang="en-CA" dirty="0" smtClean="0"/>
              <a:t>communications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US" altLang="zh-CN" dirty="0"/>
              <a:t>The new consumer decision </a:t>
            </a:r>
            <a:r>
              <a:rPr lang="en-US" altLang="zh-CN" dirty="0" smtClean="0"/>
              <a:t>journey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US" altLang="zh-CN" dirty="0"/>
              <a:t>Social media tools employed by winter sports </a:t>
            </a:r>
            <a:r>
              <a:rPr lang="en-US" altLang="zh-CN" dirty="0" smtClean="0"/>
              <a:t>marketers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US" altLang="zh-CN" dirty="0"/>
              <a:t>The new mobile </a:t>
            </a:r>
            <a:r>
              <a:rPr lang="en-US" altLang="zh-CN" dirty="0" smtClean="0"/>
              <a:t>lifestyle</a:t>
            </a:r>
            <a:endParaRPr lang="zh-CN" altLang="en-US" dirty="0" smtClean="0"/>
          </a:p>
          <a:p>
            <a:pPr>
              <a:buFont typeface="Courier New" charset="0"/>
              <a:buChar char="o"/>
            </a:pPr>
            <a:r>
              <a:rPr lang="en-US" altLang="zh-CN" dirty="0"/>
              <a:t>The impact of technology on operations </a:t>
            </a:r>
            <a:endParaRPr lang="zh-CN" altLang="en-US" dirty="0" smtClean="0"/>
          </a:p>
          <a:p>
            <a:pPr>
              <a:buFont typeface="Courier New" charset="0"/>
              <a:buChar char="o"/>
            </a:pPr>
            <a:r>
              <a:rPr lang="en-US" altLang="zh-CN" dirty="0"/>
              <a:t>The impact of technology on clothing and equipment</a:t>
            </a:r>
          </a:p>
          <a:p>
            <a:pPr>
              <a:buFont typeface="Courier New" charset="0"/>
              <a:buChar char="o"/>
            </a:pPr>
            <a:endParaRPr lang="en-US" altLang="zh-CN" dirty="0"/>
          </a:p>
          <a:p>
            <a:pPr>
              <a:buFont typeface="Courier New" charset="0"/>
              <a:buChar char="o"/>
            </a:pPr>
            <a:endParaRPr lang="en-US" altLang="zh-CN" dirty="0"/>
          </a:p>
          <a:p>
            <a:pPr>
              <a:buFont typeface="Courier New" charset="0"/>
              <a:buChar char="o"/>
            </a:pPr>
            <a:endParaRPr lang="en-US" altLang="zh-CN" dirty="0"/>
          </a:p>
          <a:p>
            <a:pPr>
              <a:buFont typeface="Courier New" charset="0"/>
              <a:buChar char="o"/>
            </a:pPr>
            <a:endParaRPr lang="en-US" altLang="zh-CN" dirty="0"/>
          </a:p>
          <a:p>
            <a:pPr>
              <a:buFont typeface="Courier New" charset="0"/>
              <a:buChar char="o"/>
            </a:pPr>
            <a:endParaRPr lang="zh-CN" altLang="en-US" dirty="0" smtClean="0"/>
          </a:p>
          <a:p>
            <a:pPr>
              <a:buFont typeface="Courier New" charset="0"/>
              <a:buChar char="o"/>
            </a:pPr>
            <a:endParaRPr lang="en-US" dirty="0"/>
          </a:p>
          <a:p>
            <a:pPr>
              <a:buFont typeface="Courier New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3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Spotlight </a:t>
            </a:r>
            <a:r>
              <a:rPr lang="en-US" dirty="0"/>
              <a:t/>
            </a:r>
            <a:br>
              <a:rPr lang="en-US" dirty="0"/>
            </a:br>
            <a:r>
              <a:rPr lang="en-CA" dirty="0"/>
              <a:t>Powder Matt: Social media maven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9700" y="2343342"/>
            <a:ext cx="4694192" cy="405745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Everything is </a:t>
            </a:r>
            <a:r>
              <a:rPr lang="en-CA" dirty="0" smtClean="0"/>
              <a:t>social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now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CA" dirty="0"/>
              <a:t>authentic, be creative, and </a:t>
            </a:r>
            <a:r>
              <a:rPr lang="en-CA" dirty="0" smtClean="0"/>
              <a:t>share</a:t>
            </a:r>
            <a:endParaRPr lang="zh-CN" altLang="en-US" dirty="0" smtClean="0"/>
          </a:p>
          <a:p>
            <a:pPr marL="228600" lvl="1">
              <a:spcBef>
                <a:spcPts val="1000"/>
              </a:spcBef>
              <a:buFont typeface="Courier New" charset="0"/>
              <a:buChar char="o"/>
            </a:pPr>
            <a:r>
              <a:rPr lang="en-US" altLang="zh-CN" dirty="0"/>
              <a:t>Social</a:t>
            </a:r>
            <a:r>
              <a:rPr lang="zh-CN" altLang="en-US" dirty="0"/>
              <a:t> </a:t>
            </a:r>
            <a:r>
              <a:rPr lang="en-US" altLang="zh-CN" dirty="0" smtClean="0"/>
              <a:t>media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CA" dirty="0"/>
              <a:t>take</a:t>
            </a:r>
            <a:r>
              <a:rPr lang="en-US" altLang="zh-CN" dirty="0"/>
              <a:t>s</a:t>
            </a:r>
            <a:r>
              <a:rPr lang="en-CA" dirty="0"/>
              <a:t> on the secondary role of guest relations</a:t>
            </a:r>
            <a:endParaRPr lang="zh-CN" altLang="en-US" dirty="0"/>
          </a:p>
          <a:p>
            <a:pPr lvl="1">
              <a:buFont typeface="Arial" charset="0"/>
              <a:buChar char="•"/>
            </a:pPr>
            <a:r>
              <a:rPr lang="en-CA" dirty="0"/>
              <a:t>accurate, fun </a:t>
            </a:r>
            <a:r>
              <a:rPr lang="en-CA" dirty="0" smtClean="0"/>
              <a:t>and</a:t>
            </a:r>
            <a:r>
              <a:rPr lang="zh-CN" altLang="en-US" dirty="0" smtClean="0"/>
              <a:t> </a:t>
            </a:r>
            <a:r>
              <a:rPr lang="en-CA" dirty="0" smtClean="0"/>
              <a:t>an </a:t>
            </a:r>
            <a:r>
              <a:rPr lang="en-CA" dirty="0"/>
              <a:t>authentic voice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70" y="3040083"/>
            <a:ext cx="4170630" cy="277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impact of technology on 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CA" dirty="0" smtClean="0"/>
              <a:t>marketing </a:t>
            </a:r>
            <a:r>
              <a:rPr lang="en-CA" dirty="0"/>
              <a:t>communications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14695"/>
            <a:ext cx="7772870" cy="4140585"/>
          </a:xfrm>
        </p:spPr>
        <p:txBody>
          <a:bodyPr>
            <a:noAutofit/>
          </a:bodyPr>
          <a:lstStyle/>
          <a:p>
            <a:pPr>
              <a:buFont typeface="Courier New" charset="0"/>
              <a:buChar char="o"/>
            </a:pPr>
            <a:r>
              <a:rPr lang="en-CA" sz="2400" dirty="0" smtClean="0"/>
              <a:t>The </a:t>
            </a:r>
            <a:r>
              <a:rPr lang="en-CA" sz="2400" dirty="0"/>
              <a:t>new consumer decision journey </a:t>
            </a:r>
            <a:endParaRPr lang="zh-CN" altLang="en-US" sz="2400" dirty="0" smtClean="0"/>
          </a:p>
          <a:p>
            <a:pPr lvl="1">
              <a:buFont typeface="Arial" charset="0"/>
              <a:buChar char="•"/>
            </a:pPr>
            <a:r>
              <a:rPr lang="en-CA" sz="2400" dirty="0"/>
              <a:t>a) consider; b) evaluate; c) buy; and d) enjoy, advocate and bond</a:t>
            </a:r>
            <a:r>
              <a:rPr lang="en-US" sz="2400" dirty="0"/>
              <a:t> </a:t>
            </a:r>
            <a:endParaRPr lang="zh-CN" altLang="en-US" sz="2400" dirty="0" smtClean="0"/>
          </a:p>
          <a:p>
            <a:pPr>
              <a:buFont typeface="Courier New" charset="0"/>
              <a:buChar char="o"/>
            </a:pPr>
            <a:r>
              <a:rPr lang="en-CA" sz="2400" dirty="0" smtClean="0"/>
              <a:t>Social </a:t>
            </a:r>
            <a:r>
              <a:rPr lang="en-CA" sz="2400" dirty="0"/>
              <a:t>media tools employed </a:t>
            </a:r>
            <a:r>
              <a:rPr lang="en-CA" sz="2400" dirty="0" smtClean="0"/>
              <a:t>by </a:t>
            </a:r>
            <a:r>
              <a:rPr lang="en-CA" sz="2400" dirty="0"/>
              <a:t>winter sports </a:t>
            </a:r>
            <a:r>
              <a:rPr lang="en-CA" sz="2400" dirty="0" smtClean="0"/>
              <a:t>marketer</a:t>
            </a:r>
            <a:endParaRPr lang="zh-CN" altLang="en-US" sz="2400" dirty="0" smtClean="0"/>
          </a:p>
          <a:p>
            <a:pPr lvl="1">
              <a:buFont typeface="Arial" charset="0"/>
              <a:buChar char="•"/>
            </a:pPr>
            <a:r>
              <a:rPr lang="en-US" altLang="zh-CN" sz="2400" dirty="0"/>
              <a:t>Video;</a:t>
            </a:r>
            <a:r>
              <a:rPr lang="zh-CN" altLang="en-US" sz="2400" dirty="0"/>
              <a:t> </a:t>
            </a:r>
            <a:r>
              <a:rPr lang="en-CA" sz="2400" dirty="0"/>
              <a:t>online brand community</a:t>
            </a:r>
            <a:r>
              <a:rPr lang="en-US" altLang="zh-CN" sz="2400" dirty="0"/>
              <a:t>;</a:t>
            </a:r>
            <a:r>
              <a:rPr lang="zh-CN" altLang="en-US" sz="2400" dirty="0"/>
              <a:t> </a:t>
            </a:r>
            <a:r>
              <a:rPr lang="en-US" altLang="zh-CN" sz="2400" dirty="0"/>
              <a:t>Internet</a:t>
            </a:r>
            <a:endParaRPr lang="zh-CN" altLang="en-US" sz="2400" dirty="0"/>
          </a:p>
          <a:p>
            <a:pPr lvl="1">
              <a:buFont typeface="Arial" charset="0"/>
              <a:buChar char="•"/>
            </a:pPr>
            <a:r>
              <a:rPr lang="en-US" altLang="zh-CN" sz="2400" dirty="0"/>
              <a:t>Benefits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challenges</a:t>
            </a:r>
            <a:endParaRPr lang="zh-CN" altLang="en-US" sz="2400" dirty="0" smtClean="0"/>
          </a:p>
          <a:p>
            <a:pPr>
              <a:buFont typeface="Courier New" charset="0"/>
              <a:buChar char="o"/>
            </a:pPr>
            <a:r>
              <a:rPr lang="en-CA" sz="2400" dirty="0" smtClean="0"/>
              <a:t> </a:t>
            </a:r>
            <a:r>
              <a:rPr lang="en-CA" sz="2400" dirty="0"/>
              <a:t>The new mobile lifestyle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977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69136"/>
            <a:ext cx="8267700" cy="1596177"/>
          </a:xfrm>
        </p:spPr>
        <p:txBody>
          <a:bodyPr/>
          <a:lstStyle/>
          <a:p>
            <a:r>
              <a:rPr lang="en-CA" dirty="0"/>
              <a:t>Digital marketing communications options</a:t>
            </a:r>
            <a:r>
              <a:rPr lang="en-US" dirty="0"/>
              <a:t>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23" y="1425039"/>
            <a:ext cx="5723906" cy="5432961"/>
          </a:xfrm>
        </p:spPr>
      </p:pic>
    </p:spTree>
    <p:extLst>
      <p:ext uri="{BB962C8B-B14F-4D97-AF65-F5344CB8AC3E}">
        <p14:creationId xmlns:p14="http://schemas.microsoft.com/office/powerpoint/2010/main" val="94053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354886"/>
            <a:ext cx="7773338" cy="1596177"/>
          </a:xfrm>
        </p:spPr>
        <p:txBody>
          <a:bodyPr/>
          <a:lstStyle/>
          <a:p>
            <a:r>
              <a:rPr lang="en-CA" dirty="0"/>
              <a:t>The new consumer decision journey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5330" y="1650906"/>
            <a:ext cx="7185024" cy="4856480"/>
            <a:chOff x="0" y="0"/>
            <a:chExt cx="7185528" cy="4856807"/>
          </a:xfrm>
        </p:grpSpPr>
        <p:sp>
          <p:nvSpPr>
            <p:cNvPr id="5" name="Curved Down Arrow 4"/>
            <p:cNvSpPr/>
            <p:nvPr/>
          </p:nvSpPr>
          <p:spPr>
            <a:xfrm rot="21207876">
              <a:off x="1394234" y="1267486"/>
              <a:ext cx="3152775" cy="71437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Curved Down Arrow 5"/>
            <p:cNvSpPr/>
            <p:nvPr/>
          </p:nvSpPr>
          <p:spPr>
            <a:xfrm rot="10308624">
              <a:off x="1539089" y="2372008"/>
              <a:ext cx="2995295" cy="80010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0" y="0"/>
              <a:ext cx="7185528" cy="4856807"/>
              <a:chOff x="0" y="0"/>
              <a:chExt cx="7185528" cy="485680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0"/>
                <a:ext cx="7185528" cy="4856807"/>
                <a:chOff x="0" y="0"/>
                <a:chExt cx="7185528" cy="4856807"/>
              </a:xfrm>
            </p:grpSpPr>
            <p:sp>
              <p:nvSpPr>
                <p:cNvPr id="12" name="Text Box 1"/>
                <p:cNvSpPr txBox="1"/>
                <p:nvPr/>
              </p:nvSpPr>
              <p:spPr>
                <a:xfrm>
                  <a:off x="0" y="1883121"/>
                  <a:ext cx="1952625" cy="12477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b="1" u="sng">
                      <a:effectLst/>
                      <a:ea typeface="宋体" charset="0"/>
                      <a:cs typeface="Times New Roman" charset="0"/>
                    </a:rPr>
                    <a:t>Stage 1: Consider</a:t>
                  </a:r>
                  <a:endParaRPr lang="en-US" sz="1100">
                    <a:effectLst/>
                    <a:ea typeface="宋体" charset="0"/>
                    <a:cs typeface="Times New Roman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effectLst/>
                      <a:ea typeface="宋体" charset="0"/>
                      <a:cs typeface="Times New Roman" charset="0"/>
                    </a:rPr>
                    <a:t>Top-of-mind consideration set from recent touch point </a:t>
                  </a:r>
                </a:p>
              </p:txBody>
            </p:sp>
            <p:sp>
              <p:nvSpPr>
                <p:cNvPr id="13" name="Curved Down Arrow 12"/>
                <p:cNvSpPr/>
                <p:nvPr/>
              </p:nvSpPr>
              <p:spPr>
                <a:xfrm rot="21304122">
                  <a:off x="796705" y="814812"/>
                  <a:ext cx="4308475" cy="887730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Text Box 10"/>
                <p:cNvSpPr txBox="1"/>
                <p:nvPr/>
              </p:nvSpPr>
              <p:spPr>
                <a:xfrm>
                  <a:off x="1692998" y="0"/>
                  <a:ext cx="2539592" cy="88582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b="1" u="sng" dirty="0">
                      <a:effectLst/>
                      <a:latin typeface="Calibri" charset="0"/>
                      <a:ea typeface="宋体" charset="0"/>
                      <a:cs typeface="Times New Roman" charset="0"/>
                    </a:rPr>
                    <a:t>Stage 2: Evaluate</a:t>
                  </a:r>
                  <a:endParaRPr lang="en-US" sz="1100" dirty="0">
                    <a:effectLst/>
                    <a:latin typeface="Calibri" charset="0"/>
                    <a:ea typeface="宋体" charset="0"/>
                    <a:cs typeface="Times New Roman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 charset="0"/>
                      <a:ea typeface="宋体" charset="0"/>
                      <a:cs typeface="Times New Roman" charset="0"/>
                    </a:rPr>
                    <a:t>Consumers add or subtract brands as they evaluate what they want </a:t>
                  </a: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 charset="0"/>
                      <a:ea typeface="宋体" charset="0"/>
                      <a:cs typeface="Times New Roman" charset="0"/>
                    </a:rPr>
                    <a:t> </a:t>
                  </a:r>
                </a:p>
              </p:txBody>
            </p:sp>
            <p:sp>
              <p:nvSpPr>
                <p:cNvPr id="15" name="Text Box 12"/>
                <p:cNvSpPr txBox="1"/>
                <p:nvPr/>
              </p:nvSpPr>
              <p:spPr>
                <a:xfrm>
                  <a:off x="5232903" y="1448555"/>
                  <a:ext cx="1952625" cy="7905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b="1" u="sng">
                      <a:effectLst/>
                      <a:latin typeface="Calibri" charset="0"/>
                      <a:ea typeface="宋体" charset="0"/>
                      <a:cs typeface="Times New Roman" charset="0"/>
                    </a:rPr>
                    <a:t>Stage 3: Buy</a:t>
                  </a:r>
                  <a:endParaRPr lang="en-US" sz="1100">
                    <a:effectLst/>
                    <a:latin typeface="Calibri" charset="0"/>
                    <a:ea typeface="宋体" charset="0"/>
                    <a:cs typeface="Times New Roman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Calibri" charset="0"/>
                      <a:ea typeface="宋体" charset="0"/>
                      <a:cs typeface="Times New Roman" charset="0"/>
                    </a:rPr>
                    <a:t>Consumer selects a brand at</a:t>
                  </a:r>
                  <a:r>
                    <a:rPr lang="en-US" sz="1100" b="1">
                      <a:effectLst/>
                      <a:latin typeface="Calibri" charset="0"/>
                      <a:ea typeface="宋体" charset="0"/>
                      <a:cs typeface="Times New Roman" charset="0"/>
                    </a:rPr>
                    <a:t> </a:t>
                  </a:r>
                  <a:r>
                    <a:rPr lang="en-US" sz="1100" b="1" i="1">
                      <a:solidFill>
                        <a:srgbClr val="4F81BD"/>
                      </a:solidFill>
                      <a:effectLst/>
                      <a:latin typeface="Calibri" charset="0"/>
                      <a:ea typeface="宋体" charset="0"/>
                      <a:cs typeface="Times New Roman" charset="0"/>
                    </a:rPr>
                    <a:t>point of purchase </a:t>
                  </a:r>
                  <a:endParaRPr lang="en-US" sz="1100">
                    <a:effectLst/>
                    <a:latin typeface="Calibri" charset="0"/>
                    <a:ea typeface="宋体" charset="0"/>
                    <a:cs typeface="Times New Roman" charset="0"/>
                  </a:endParaRPr>
                </a:p>
              </p:txBody>
            </p:sp>
            <p:sp>
              <p:nvSpPr>
                <p:cNvPr id="16" name="Curved Down Arrow 15"/>
                <p:cNvSpPr/>
                <p:nvPr/>
              </p:nvSpPr>
              <p:spPr>
                <a:xfrm rot="10177625">
                  <a:off x="968721" y="2725093"/>
                  <a:ext cx="4250055" cy="882650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Text Box 15"/>
                <p:cNvSpPr txBox="1"/>
                <p:nvPr/>
              </p:nvSpPr>
              <p:spPr>
                <a:xfrm>
                  <a:off x="2571184" y="3675707"/>
                  <a:ext cx="3251572" cy="11811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b="1" u="sng">
                      <a:effectLst/>
                      <a:latin typeface="Calibri" charset="0"/>
                      <a:ea typeface="宋体" charset="0"/>
                      <a:cs typeface="Times New Roman" charset="0"/>
                    </a:rPr>
                    <a:t>Stage 4: Enjoy, advocate, and bond</a:t>
                  </a:r>
                  <a:r>
                    <a:rPr lang="en-US" sz="1400">
                      <a:effectLst/>
                      <a:latin typeface="Calibri" charset="0"/>
                      <a:ea typeface="宋体" charset="0"/>
                      <a:cs typeface="Times New Roman" charset="0"/>
                    </a:rPr>
                    <a:t> </a:t>
                  </a:r>
                  <a:endParaRPr lang="en-US" sz="1100">
                    <a:effectLst/>
                    <a:latin typeface="Calibri" charset="0"/>
                    <a:ea typeface="宋体" charset="0"/>
                    <a:cs typeface="Times New Roman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 charset="0"/>
                      <a:ea typeface="宋体" charset="0"/>
                      <a:cs typeface="Times New Roman" charset="0"/>
                    </a:rPr>
                    <a:t>After purchasing, consumer builds expectation based on experience to help the next decision journey </a:t>
                  </a: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 charset="0"/>
                      <a:ea typeface="宋体" charset="0"/>
                      <a:cs typeface="Times New Roman" charset="0"/>
                    </a:rPr>
                    <a:t> </a:t>
                  </a:r>
                </a:p>
              </p:txBody>
            </p:sp>
            <p:sp>
              <p:nvSpPr>
                <p:cNvPr id="18" name="Text Box 17"/>
                <p:cNvSpPr txBox="1"/>
                <p:nvPr/>
              </p:nvSpPr>
              <p:spPr>
                <a:xfrm>
                  <a:off x="2119187" y="1868408"/>
                  <a:ext cx="1809750" cy="7905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2400"/>
                    </a:spcBef>
                    <a:spcAft>
                      <a:spcPts val="0"/>
                    </a:spcAft>
                  </a:pPr>
                  <a:r>
                    <a:rPr lang="en-US" sz="1400" b="1" kern="0">
                      <a:solidFill>
                        <a:srgbClr val="365F91"/>
                      </a:solidFill>
                      <a:effectLst/>
                      <a:latin typeface="Cambria" charset="0"/>
                      <a:ea typeface="宋体" charset="0"/>
                      <a:cs typeface="Times New Roman" charset="0"/>
                    </a:rPr>
                    <a:t>The Loyalty Loop</a:t>
                  </a:r>
                </a:p>
              </p:txBody>
            </p:sp>
          </p:grpSp>
          <p:sp>
            <p:nvSpPr>
              <p:cNvPr id="9" name="Text Box 21"/>
              <p:cNvSpPr txBox="1"/>
              <p:nvPr/>
            </p:nvSpPr>
            <p:spPr>
              <a:xfrm>
                <a:off x="2127565" y="832919"/>
                <a:ext cx="2105025" cy="4667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 i="1">
                    <a:solidFill>
                      <a:srgbClr val="7030A0"/>
                    </a:solidFill>
                    <a:effectLst/>
                    <a:ea typeface="宋体" charset="0"/>
                    <a:cs typeface="Times New Roman" charset="0"/>
                  </a:rPr>
                  <a:t>Active evaluation: information gathering, shopping</a:t>
                </a:r>
                <a:endParaRPr lang="en-US" sz="1100">
                  <a:effectLst/>
                  <a:ea typeface="宋体" charset="0"/>
                  <a:cs typeface="Times New Roman" charset="0"/>
                </a:endParaRPr>
              </a:p>
            </p:txBody>
          </p:sp>
          <p:sp>
            <p:nvSpPr>
              <p:cNvPr id="10" name="Text Box 22"/>
              <p:cNvSpPr txBox="1"/>
              <p:nvPr/>
            </p:nvSpPr>
            <p:spPr>
              <a:xfrm>
                <a:off x="2245260" y="3132499"/>
                <a:ext cx="1800225" cy="4667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 i="1">
                    <a:solidFill>
                      <a:srgbClr val="7030A0"/>
                    </a:solidFill>
                    <a:effectLst/>
                    <a:latin typeface="Calibri" charset="0"/>
                    <a:ea typeface="宋体" charset="0"/>
                    <a:cs typeface="Times New Roman" charset="0"/>
                  </a:rPr>
                  <a:t>Post-purchase experience: Ongoing exposure </a:t>
                </a:r>
                <a:endParaRPr lang="en-US" sz="1100">
                  <a:effectLst/>
                  <a:latin typeface="Calibri" charset="0"/>
                  <a:ea typeface="宋体" charset="0"/>
                  <a:cs typeface="Times New Roman" charset="0"/>
                </a:endParaRPr>
              </a:p>
            </p:txBody>
          </p:sp>
          <p:sp>
            <p:nvSpPr>
              <p:cNvPr id="11" name="文本框 4"/>
              <p:cNvSpPr txBox="1"/>
              <p:nvPr/>
            </p:nvSpPr>
            <p:spPr>
              <a:xfrm>
                <a:off x="4390931" y="1439501"/>
                <a:ext cx="1066800" cy="9144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sz="1100">
                  <a:effectLst/>
                  <a:ea typeface="宋体" charset="0"/>
                  <a:cs typeface="Times New Roman" charset="0"/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4882006" y="6120232"/>
            <a:ext cx="389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effectLst/>
                <a:latin typeface="Times New Roman" charset="0"/>
                <a:ea typeface="Calibri" charset="0"/>
              </a:rPr>
              <a:t>Source: Adapted from Court et al. 2009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3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39" y="559141"/>
            <a:ext cx="8708051" cy="1596177"/>
          </a:xfrm>
        </p:spPr>
        <p:txBody>
          <a:bodyPr/>
          <a:lstStyle/>
          <a:p>
            <a:r>
              <a:rPr lang="en-CA" dirty="0"/>
              <a:t>U.S. customer-acquisition growth by channel: </a:t>
            </a:r>
            <a:r>
              <a:rPr lang="en-CA" dirty="0" smtClean="0"/>
              <a:t>Percentage </a:t>
            </a:r>
            <a:r>
              <a:rPr lang="en-CA" dirty="0"/>
              <a:t>of customers acquired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11982380"/>
              </p:ext>
            </p:extLst>
          </p:nvPr>
        </p:nvGraphicFramePr>
        <p:xfrm>
          <a:off x="1448791" y="2155318"/>
          <a:ext cx="6282046" cy="3635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279073" y="6217170"/>
            <a:ext cx="5428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effectLst/>
                <a:latin typeface="Times New Roman" charset="0"/>
                <a:ea typeface="Calibri" charset="0"/>
              </a:rPr>
              <a:t>Source: Adapted from </a:t>
            </a:r>
            <a:r>
              <a:rPr lang="en-CA" dirty="0" err="1" smtClean="0">
                <a:effectLst/>
                <a:latin typeface="Times New Roman" charset="0"/>
                <a:ea typeface="Calibri" charset="0"/>
              </a:rPr>
              <a:t>Aufreiter</a:t>
            </a:r>
            <a:r>
              <a:rPr lang="en-CA" dirty="0" smtClean="0">
                <a:effectLst/>
                <a:latin typeface="Times New Roman" charset="0"/>
                <a:ea typeface="Calibri" charset="0"/>
              </a:rPr>
              <a:t>, </a:t>
            </a:r>
            <a:r>
              <a:rPr lang="en-CA" dirty="0" err="1" smtClean="0">
                <a:effectLst/>
                <a:latin typeface="Times New Roman" charset="0"/>
                <a:ea typeface="Calibri" charset="0"/>
              </a:rPr>
              <a:t>Boudet</a:t>
            </a:r>
            <a:r>
              <a:rPr lang="en-CA" dirty="0" smtClean="0">
                <a:effectLst/>
                <a:latin typeface="Times New Roman" charset="0"/>
                <a:ea typeface="Calibri" charset="0"/>
              </a:rPr>
              <a:t> &amp; </a:t>
            </a:r>
            <a:r>
              <a:rPr lang="en-CA" dirty="0" err="1" smtClean="0">
                <a:effectLst/>
                <a:latin typeface="Times New Roman" charset="0"/>
                <a:ea typeface="Calibri" charset="0"/>
              </a:rPr>
              <a:t>Weng</a:t>
            </a:r>
            <a:r>
              <a:rPr lang="en-CA" dirty="0" smtClean="0">
                <a:effectLst/>
                <a:latin typeface="Times New Roman" charset="0"/>
                <a:ea typeface="Calibri" charset="0"/>
              </a:rPr>
              <a:t>, 2014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2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98" y="571017"/>
            <a:ext cx="8090533" cy="1596177"/>
          </a:xfrm>
        </p:spPr>
        <p:txBody>
          <a:bodyPr/>
          <a:lstStyle/>
          <a:p>
            <a:r>
              <a:rPr lang="en-CA" dirty="0"/>
              <a:t>10 most popular social networking sites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68213967"/>
              </p:ext>
            </p:extLst>
          </p:nvPr>
        </p:nvGraphicFramePr>
        <p:xfrm>
          <a:off x="1318161" y="2167188"/>
          <a:ext cx="6745183" cy="3746723"/>
        </p:xfrm>
        <a:graphic>
          <a:graphicData uri="http://schemas.openxmlformats.org/drawingml/2006/table">
            <a:tbl>
              <a:tblPr firstRow="1" firstCol="1" bandRow="1"/>
              <a:tblGrid>
                <a:gridCol w="4142540"/>
                <a:gridCol w="2602643"/>
              </a:tblGrid>
              <a:tr h="6244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Social networking site</a:t>
                      </a:r>
                      <a:endParaRPr lang="en-US" sz="12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Estimated unique monthly visitors (1,000s)</a:t>
                      </a:r>
                      <a:endParaRPr lang="en-US" sz="12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Facebook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900,000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Twitter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310,000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LinkedIn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255,000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Pinterest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250,000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Google 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120,000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Tumblr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110,000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Instagram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100,000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VK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80,000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Flickr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65,000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Vine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charset="0"/>
                          <a:ea typeface="ＭＳ 明朝" charset="-128"/>
                          <a:cs typeface="Times New Roman" charset="0"/>
                        </a:rPr>
                        <a:t>42,000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260707" y="6177540"/>
            <a:ext cx="3345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effectLst/>
                <a:latin typeface="Times New Roman" charset="0"/>
                <a:ea typeface="Calibri" charset="0"/>
              </a:rPr>
              <a:t>Source: Adapted from </a:t>
            </a:r>
            <a:r>
              <a:rPr lang="en-CA" dirty="0" err="1" smtClean="0">
                <a:effectLst/>
                <a:latin typeface="Times New Roman" charset="0"/>
                <a:ea typeface="Calibri" charset="0"/>
              </a:rPr>
              <a:t>eBiz</a:t>
            </a:r>
            <a:r>
              <a:rPr lang="en-CA" dirty="0" smtClean="0">
                <a:effectLst/>
                <a:latin typeface="Times New Roman" charset="0"/>
                <a:ea typeface="Calibri" charset="0"/>
              </a:rPr>
              <a:t>, 2014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6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96" y="618518"/>
            <a:ext cx="7959904" cy="1596177"/>
          </a:xfrm>
        </p:spPr>
        <p:txBody>
          <a:bodyPr/>
          <a:lstStyle/>
          <a:p>
            <a:r>
              <a:rPr lang="en-CA" dirty="0" smtClean="0"/>
              <a:t>Profile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CA" dirty="0" smtClean="0"/>
              <a:t>Joe </a:t>
            </a:r>
            <a:r>
              <a:rPr lang="en-CA" dirty="0" err="1"/>
              <a:t>Nevin</a:t>
            </a:r>
            <a:r>
              <a:rPr lang="en-CA" dirty="0"/>
              <a:t>: From Apple to Aspen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" y="1995055"/>
            <a:ext cx="5320145" cy="4263242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E</a:t>
            </a:r>
            <a:r>
              <a:rPr lang="en-CA" dirty="0" smtClean="0"/>
              <a:t>stablish market</a:t>
            </a:r>
            <a:r>
              <a:rPr lang="en-CA" dirty="0"/>
              <a:t>, </a:t>
            </a:r>
            <a:r>
              <a:rPr lang="en-CA" dirty="0" smtClean="0"/>
              <a:t>resort </a:t>
            </a:r>
            <a:r>
              <a:rPr lang="en-CA" dirty="0"/>
              <a:t>and </a:t>
            </a:r>
            <a:r>
              <a:rPr lang="en-CA" dirty="0" smtClean="0"/>
              <a:t>product</a:t>
            </a:r>
            <a:endParaRPr lang="zh-CN" altLang="en-US" dirty="0" smtClean="0"/>
          </a:p>
          <a:p>
            <a:r>
              <a:rPr lang="en-US" dirty="0" smtClean="0"/>
              <a:t>T</a:t>
            </a:r>
            <a:r>
              <a:rPr lang="en-CA" dirty="0" smtClean="0"/>
              <a:t>urn</a:t>
            </a:r>
            <a:r>
              <a:rPr lang="zh-CN" altLang="en-US" dirty="0" smtClean="0"/>
              <a:t> </a:t>
            </a:r>
            <a:r>
              <a:rPr lang="en-CA" dirty="0" smtClean="0"/>
              <a:t>attention </a:t>
            </a:r>
            <a:r>
              <a:rPr lang="en-CA" dirty="0"/>
              <a:t>to </a:t>
            </a:r>
            <a:r>
              <a:rPr lang="en-CA" dirty="0" smtClean="0"/>
              <a:t>marketing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CA" dirty="0" err="1" smtClean="0"/>
              <a:t>choos</a:t>
            </a:r>
            <a:r>
              <a:rPr lang="en-US" altLang="zh-CN" dirty="0" smtClean="0"/>
              <a:t>e</a:t>
            </a:r>
            <a:r>
              <a:rPr lang="en-CA" dirty="0" smtClean="0"/>
              <a:t> </a:t>
            </a:r>
            <a:r>
              <a:rPr lang="en-CA" dirty="0"/>
              <a:t>the Internet as </a:t>
            </a:r>
            <a:r>
              <a:rPr lang="en-CA" dirty="0" smtClean="0"/>
              <a:t>vehicle</a:t>
            </a:r>
            <a:endParaRPr lang="zh-CN" altLang="en-US" dirty="0" smtClean="0"/>
          </a:p>
          <a:p>
            <a:r>
              <a:rPr lang="en-US" altLang="zh-CN" dirty="0"/>
              <a:t>S</a:t>
            </a:r>
            <a:r>
              <a:rPr lang="en-CA" dirty="0" err="1" smtClean="0"/>
              <a:t>ocial</a:t>
            </a:r>
            <a:r>
              <a:rPr lang="en-CA" dirty="0" smtClean="0"/>
              <a:t> </a:t>
            </a:r>
            <a:r>
              <a:rPr lang="en-CA" dirty="0"/>
              <a:t>networking as a tool for business </a:t>
            </a:r>
            <a:r>
              <a:rPr lang="en-CA" dirty="0" smtClean="0"/>
              <a:t>promotion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B</a:t>
            </a:r>
            <a:r>
              <a:rPr lang="en-CA" dirty="0" smtClean="0"/>
              <a:t>logs</a:t>
            </a:r>
            <a:r>
              <a:rPr lang="en-US" altLang="zh-CN" dirty="0" smtClean="0"/>
              <a:t>,</a:t>
            </a:r>
            <a:r>
              <a:rPr lang="en-CA" dirty="0" smtClean="0"/>
              <a:t>video</a:t>
            </a:r>
            <a:r>
              <a:rPr lang="en-CA" dirty="0"/>
              <a:t>, website, </a:t>
            </a:r>
            <a:r>
              <a:rPr lang="en-CA" dirty="0" smtClean="0"/>
              <a:t>Facebook</a:t>
            </a:r>
            <a:r>
              <a:rPr lang="en-CA" dirty="0"/>
              <a:t>, </a:t>
            </a:r>
            <a:r>
              <a:rPr lang="en-CA" dirty="0" smtClean="0"/>
              <a:t>YouTube</a:t>
            </a:r>
            <a:r>
              <a:rPr lang="zh-CN" altLang="en-US" dirty="0"/>
              <a:t> </a:t>
            </a:r>
            <a:r>
              <a:rPr lang="en-CA" dirty="0" smtClean="0"/>
              <a:t>and</a:t>
            </a:r>
            <a:r>
              <a:rPr lang="en-CA" dirty="0"/>
              <a:t> Twitter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84" y="2764344"/>
            <a:ext cx="4227616" cy="221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5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150</TotalTime>
  <Words>426</Words>
  <Application>Microsoft Macintosh PowerPoint</Application>
  <PresentationFormat>On-screen Show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Droplet</vt:lpstr>
      <vt:lpstr>Chapter 8  The Impact Of Technology  On Winter Sport Tourism </vt:lpstr>
      <vt:lpstr>Topics Covered</vt:lpstr>
      <vt:lpstr>Spotlight  Powder Matt: Social media maven </vt:lpstr>
      <vt:lpstr>The impact of technology on  marketing communications </vt:lpstr>
      <vt:lpstr>Digital marketing communications options </vt:lpstr>
      <vt:lpstr>The new consumer decision journey </vt:lpstr>
      <vt:lpstr>U.S. customer-acquisition growth by channel: Percentage of customers acquired </vt:lpstr>
      <vt:lpstr>10 most popular social networking sites </vt:lpstr>
      <vt:lpstr>Profile Joe Nevin: From Apple to Aspen </vt:lpstr>
      <vt:lpstr>Smartphone and tablet ownership by traveler and skier type </vt:lpstr>
      <vt:lpstr>Previous and planned use of mobile services </vt:lpstr>
      <vt:lpstr>The impact of technology on operations  </vt:lpstr>
      <vt:lpstr>The impact of technology on  clothing and equipment </vt:lpstr>
      <vt:lpstr>Case study: Technology woven into the DNA at Vail Resorts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LI, JING</dc:creator>
  <cp:lastModifiedBy>Simon Hudson</cp:lastModifiedBy>
  <cp:revision>16</cp:revision>
  <dcterms:created xsi:type="dcterms:W3CDTF">2015-11-15T01:16:39Z</dcterms:created>
  <dcterms:modified xsi:type="dcterms:W3CDTF">2015-11-22T22:33:20Z</dcterms:modified>
</cp:coreProperties>
</file>